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0" r:id="rId7"/>
    <p:sldId id="261" r:id="rId8"/>
    <p:sldId id="26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</p:sldIdLst>
  <p:sldSz cx="9144000" cy="5143500"/>
  <p:notesSz cx="6858000" cy="9144000"/>
  <p:embeddedFontLst>
    <p:embeddedFont>
      <p:font typeface="Calibri" panose="020F0502020204030204"/>
      <p:regular r:id="rId22"/>
    </p:embeddedFont>
    <p:embeddedFont>
      <p:font typeface="Century Gothic" panose="020B0502020202020204"/>
      <p:regular r:id="rId23"/>
    </p:embeddedFont>
    <p:embeddedFont>
      <p:font typeface="Quattrocento Sans" panose="020B0502050000020003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348517b3c_0_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348517b3c_0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348517b3c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348517b3c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348517b3c_0_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348517b3c_0_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348517b3c_0_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348517b3c_0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348517b3c_0_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348517b3c_0_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348517b3c_0_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348517b3c_0_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33447b0b0_0_1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33447b0b0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GB" sz="12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Key driver </a:t>
            </a:r>
            <a:r>
              <a:rPr lang="en-GB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of 4</a:t>
            </a:r>
            <a:r>
              <a:rPr lang="en-GB" sz="1200" b="0" i="0" u="none" strike="noStrike" cap="none" baseline="30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</a:t>
            </a:r>
            <a:r>
              <a:rPr lang="en-GB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Industrial Revolution is </a:t>
            </a:r>
            <a:r>
              <a:rPr lang="en-GB" sz="12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Digital Transformation</a:t>
            </a:r>
            <a:r>
              <a:rPr lang="en-GB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 </a:t>
            </a:r>
            <a:endParaRPr lang="en-GB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GB" sz="12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 unstoppable forces </a:t>
            </a:r>
            <a:r>
              <a:rPr lang="en-GB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 business today.</a:t>
            </a:r>
            <a:endParaRPr lang="en-GB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GB" sz="12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Data, Cloud </a:t>
            </a:r>
            <a:r>
              <a:rPr lang="en-GB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and</a:t>
            </a:r>
            <a:r>
              <a:rPr lang="en-GB" sz="12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Analytics</a:t>
            </a:r>
            <a:endParaRPr lang="en-GB" sz="12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/>
              <a:buNone/>
            </a:pPr>
            <a:endParaRPr sz="8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/>
              <a:buChar char="•"/>
            </a:pPr>
            <a:r>
              <a:rPr lang="en-GB" sz="8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Data </a:t>
            </a:r>
            <a:r>
              <a:rPr lang="en-GB"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– more IOT connected devices = more data</a:t>
            </a:r>
            <a:endParaRPr lang="en-GB" sz="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/>
              <a:buChar char="•"/>
            </a:pPr>
            <a:r>
              <a:rPr lang="en-GB" sz="8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Cloud</a:t>
            </a:r>
            <a:r>
              <a:rPr lang="en-GB"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– ubiquitous and democratized cloud</a:t>
            </a:r>
            <a:endParaRPr lang="en-GB" sz="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/>
              <a:buChar char="•"/>
            </a:pPr>
            <a:r>
              <a:rPr lang="en-GB" sz="8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Analytics</a:t>
            </a:r>
            <a:r>
              <a:rPr lang="en-GB"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– improvements in software algorithms</a:t>
            </a:r>
            <a:endParaRPr lang="en-GB" sz="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71450" marR="0" lvl="0" indent="-120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/>
              <a:buNone/>
            </a:pPr>
            <a:endParaRPr sz="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/>
              <a:buChar char="•"/>
            </a:pPr>
            <a:r>
              <a:rPr lang="en-GB" sz="8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Separately, </a:t>
            </a:r>
            <a:r>
              <a:rPr lang="en-GB"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each trend has </a:t>
            </a:r>
            <a:r>
              <a:rPr lang="en-GB" sz="8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huge impact</a:t>
            </a:r>
            <a:endParaRPr lang="en-GB" sz="8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/>
              <a:buChar char="•"/>
            </a:pPr>
            <a:r>
              <a:rPr lang="en-GB" sz="8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Together, </a:t>
            </a:r>
            <a:r>
              <a:rPr lang="en-GB" sz="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they will </a:t>
            </a:r>
            <a:r>
              <a:rPr lang="en-GB" sz="8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revolutionize business</a:t>
            </a:r>
            <a:endParaRPr sz="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0" name="Google Shape;90;g433447b0b0_0_15:notes"/>
          <p:cNvSpPr txBox="1"/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33447b0b0_0_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" name="Google Shape;139;g433447b0b0_0_6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33447b0b0_0_1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33447b0b0_0_1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33447b0b0_0_15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33447b0b0_0_1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348517b3c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348517b3c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33447b0b0_0_49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33447b0b0_0_49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33447b0b0_0_49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33447b0b0_0_4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348517b3c_0_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348517b3c_0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 panose="020F0502020204030204"/>
              <a:buNone/>
              <a:defRPr sz="3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showMasterSp="0" matchingName="Content with Caption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4"/>
          <p:cNvGrpSpPr/>
          <p:nvPr/>
        </p:nvGrpSpPr>
        <p:grpSpPr>
          <a:xfrm>
            <a:off x="0" y="-1779"/>
            <a:ext cx="9144009" cy="5150270"/>
            <a:chOff x="0" y="-2372"/>
            <a:chExt cx="12192011" cy="6867027"/>
          </a:xfrm>
        </p:grpSpPr>
        <p:sp>
          <p:nvSpPr>
            <p:cNvPr id="58" name="Google Shape;58;p14"/>
            <p:cNvSpPr/>
            <p:nvPr/>
          </p:nvSpPr>
          <p:spPr>
            <a:xfrm>
              <a:off x="0" y="1"/>
              <a:ext cx="12192000" cy="68580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3220" y="2667001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1750" y="2895601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8609012" y="1676401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7999412" y="-2372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8609012" y="58740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5713412" y="402166"/>
              <a:ext cx="60552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14"/>
            <p:cNvSpPr/>
            <p:nvPr/>
          </p:nvSpPr>
          <p:spPr>
            <a:xfrm rot="-5677505">
              <a:off x="3140479" y="1826075"/>
              <a:ext cx="3299419" cy="440920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6;p14"/>
            <p:cNvSpPr/>
            <p:nvPr/>
          </p:nvSpPr>
          <p:spPr>
            <a:xfrm rot="-5400000">
              <a:off x="2229375" y="2801718"/>
              <a:ext cx="6053675" cy="1254560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67" name="Google Shape;67;p14"/>
            <p:cNvSpPr/>
            <p:nvPr/>
          </p:nvSpPr>
          <p:spPr>
            <a:xfrm>
              <a:off x="0" y="1588"/>
              <a:ext cx="12192011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68" name="Google Shape;68;p14"/>
          <p:cNvSpPr txBox="1"/>
          <p:nvPr>
            <p:ph type="title"/>
          </p:nvPr>
        </p:nvSpPr>
        <p:spPr>
          <a:xfrm>
            <a:off x="866216" y="971550"/>
            <a:ext cx="20949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 panose="020B0502020202020204"/>
              <a:buNone/>
              <a:defRPr sz="1800" b="0" i="0" u="none" strike="noStrike" cap="none">
                <a:solidFill>
                  <a:schemeClr val="lt2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type="body" idx="1"/>
          </p:nvPr>
        </p:nvSpPr>
        <p:spPr>
          <a:xfrm>
            <a:off x="4335861" y="1085850"/>
            <a:ext cx="38925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984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2921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2857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▶"/>
              <a:defRPr sz="11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sz="9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type="body" idx="2"/>
          </p:nvPr>
        </p:nvSpPr>
        <p:spPr>
          <a:xfrm>
            <a:off x="866216" y="2171701"/>
            <a:ext cx="2094900" cy="23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1100" b="0" i="0" u="none" strike="noStrike" cap="none">
                <a:solidFill>
                  <a:schemeClr val="accen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8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2286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500"/>
              <a:buFont typeface="Noto Sans Symbols"/>
              <a:buNone/>
              <a:defRPr sz="7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type="dt" idx="10"/>
          </p:nvPr>
        </p:nvSpPr>
        <p:spPr>
          <a:xfrm>
            <a:off x="7988204" y="4795547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1" i="0">
                <a:solidFill>
                  <a:schemeClr val="accen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type="ftr" idx="11"/>
          </p:nvPr>
        </p:nvSpPr>
        <p:spPr>
          <a:xfrm>
            <a:off x="396269" y="479388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1" i="0">
                <a:solidFill>
                  <a:schemeClr val="accen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73" name="Google Shape;73;p14"/>
          <p:cNvSpPr/>
          <p:nvPr/>
        </p:nvSpPr>
        <p:spPr>
          <a:xfrm>
            <a:off x="7828359" y="0"/>
            <a:ext cx="5142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14"/>
          <p:cNvSpPr txBox="1"/>
          <p:nvPr>
            <p:ph type="sldNum" idx="12"/>
          </p:nvPr>
        </p:nvSpPr>
        <p:spPr>
          <a:xfrm>
            <a:off x="7764407" y="221798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0" marR="0" lvl="1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0" marR="0" lvl="5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0" marR="0" lvl="6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0" marR="0" lvl="7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0" marR="0" lvl="8" indent="0" algn="ctr" rtl="0">
              <a:spcBef>
                <a:spcPts val="0"/>
              </a:spcBef>
              <a:buNone/>
              <a:defRPr sz="2100" b="0" i="0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ctrTitle"/>
          </p:nvPr>
        </p:nvSpPr>
        <p:spPr>
          <a:xfrm>
            <a:off x="311700" y="665950"/>
            <a:ext cx="8520600" cy="144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 Data Environment</a:t>
            </a:r>
            <a:endParaRPr lang="en-GB"/>
          </a:p>
        </p:txBody>
      </p:sp>
      <p:sp>
        <p:nvSpPr>
          <p:cNvPr id="80" name="Google Shape;80;p15"/>
          <p:cNvSpPr txBox="1"/>
          <p:nvPr>
            <p:ph type="subTitle" idx="1"/>
          </p:nvPr>
        </p:nvSpPr>
        <p:spPr>
          <a:xfrm>
            <a:off x="311700" y="21483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Sesi 2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Dr. Mardhani Riasetiawan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UGM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1" name="Google Shape;271;p3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Data Sekunder</a:t>
            </a:r>
            <a:endParaRPr lang="en-GB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lphaLcPeriod"/>
            </a:pPr>
            <a:r>
              <a:rPr lang="en-GB"/>
              <a:t>Data pendukung yang berhubungan langsung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-GB"/>
              <a:t>Data yang bersumber dari pihak lain sebagai pembanding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-GB"/>
              <a:t>Data dari experts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/>
              <a:t>Data pendukung yang tidak berhubung langsung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-GB"/>
              <a:t>Data dari social media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-GB"/>
              <a:t>Data dari situs berita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-GB"/>
              <a:t>Data dari tools</a:t>
            </a:r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Bentuk Data</a:t>
            </a:r>
            <a:endParaRPr lang="en-GB"/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37575" y="1017725"/>
            <a:ext cx="47625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 Data Technology</a:t>
            </a:r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 Data Architecture</a:t>
            </a:r>
            <a:endParaRPr lang="en-GB"/>
          </a:p>
        </p:txBody>
      </p:sp>
      <p:pic>
        <p:nvPicPr>
          <p:cNvPr id="288" name="Google Shape;288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72900" y="1173925"/>
            <a:ext cx="699819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 Data Flow</a:t>
            </a:r>
            <a:endParaRPr lang="en-GB"/>
          </a:p>
        </p:txBody>
      </p:sp>
      <p:pic>
        <p:nvPicPr>
          <p:cNvPr id="294" name="Google Shape;294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170125"/>
            <a:ext cx="8839200" cy="3608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0" name="Google Shape;300;p4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301" name="Google Shape;301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93252" y="0"/>
            <a:ext cx="75574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13" y="2351"/>
            <a:ext cx="9147519" cy="514146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>
              <a:alpha val="65880"/>
            </a:schemeClr>
          </a:solidFill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7405" y="-14410"/>
            <a:ext cx="9144000" cy="5143500"/>
          </a:xfrm>
          <a:prstGeom prst="rect">
            <a:avLst/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5" name="Google Shape;95;p17"/>
          <p:cNvGrpSpPr/>
          <p:nvPr/>
        </p:nvGrpSpPr>
        <p:grpSpPr>
          <a:xfrm>
            <a:off x="5772316" y="2035709"/>
            <a:ext cx="2057400" cy="999919"/>
            <a:chOff x="4724400" y="2658796"/>
            <a:chExt cx="2743200" cy="1333226"/>
          </a:xfrm>
        </p:grpSpPr>
        <p:grpSp>
          <p:nvGrpSpPr>
            <p:cNvPr id="96" name="Google Shape;96;p17"/>
            <p:cNvGrpSpPr/>
            <p:nvPr/>
          </p:nvGrpSpPr>
          <p:grpSpPr>
            <a:xfrm>
              <a:off x="5681093" y="2658796"/>
              <a:ext cx="829433" cy="827535"/>
              <a:chOff x="5400676" y="2733676"/>
              <a:chExt cx="1387475" cy="1384300"/>
            </a:xfrm>
          </p:grpSpPr>
          <p:sp>
            <p:nvSpPr>
              <p:cNvPr id="97" name="Google Shape;97;p17"/>
              <p:cNvSpPr/>
              <p:nvPr/>
            </p:nvSpPr>
            <p:spPr>
              <a:xfrm>
                <a:off x="5400676" y="2733676"/>
                <a:ext cx="1043100" cy="1043100"/>
              </a:xfrm>
              <a:prstGeom prst="ellipse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8" name="Google Shape;98;p17"/>
              <p:cNvSpPr/>
              <p:nvPr/>
            </p:nvSpPr>
            <p:spPr>
              <a:xfrm>
                <a:off x="6199188" y="3532188"/>
                <a:ext cx="588963" cy="585788"/>
              </a:xfrm>
              <a:custGeom>
                <a:avLst/>
                <a:gdLst/>
                <a:ahLst/>
                <a:cxnLst/>
                <a:rect l="l" t="t" r="r" b="b"/>
                <a:pathLst>
                  <a:path w="371" h="369" extrusionOk="0">
                    <a:moveTo>
                      <a:pt x="106" y="0"/>
                    </a:moveTo>
                    <a:lnTo>
                      <a:pt x="371" y="264"/>
                    </a:lnTo>
                    <a:lnTo>
                      <a:pt x="266" y="369"/>
                    </a:lnTo>
                    <a:lnTo>
                      <a:pt x="0" y="106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cxnSp>
            <p:nvCxnSpPr>
              <p:cNvPr id="99" name="Google Shape;99;p17"/>
              <p:cNvCxnSpPr/>
              <p:nvPr/>
            </p:nvCxnSpPr>
            <p:spPr>
              <a:xfrm>
                <a:off x="5667376" y="3121026"/>
                <a:ext cx="0" cy="31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17"/>
              <p:cNvCxnSpPr/>
              <p:nvPr/>
            </p:nvCxnSpPr>
            <p:spPr>
              <a:xfrm>
                <a:off x="6176963" y="3148013"/>
                <a:ext cx="0" cy="2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17"/>
              <p:cNvCxnSpPr/>
              <p:nvPr/>
            </p:nvCxnSpPr>
            <p:spPr>
              <a:xfrm>
                <a:off x="5794376" y="3057526"/>
                <a:ext cx="0" cy="377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17"/>
              <p:cNvCxnSpPr/>
              <p:nvPr/>
            </p:nvCxnSpPr>
            <p:spPr>
              <a:xfrm>
                <a:off x="5921376" y="3201988"/>
                <a:ext cx="0" cy="23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03" name="Google Shape;103;p17"/>
              <p:cNvCxnSpPr/>
              <p:nvPr/>
            </p:nvCxnSpPr>
            <p:spPr>
              <a:xfrm>
                <a:off x="6048376" y="2954338"/>
                <a:ext cx="0" cy="480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17"/>
              <p:cNvCxnSpPr/>
              <p:nvPr/>
            </p:nvCxnSpPr>
            <p:spPr>
              <a:xfrm rot="10800000">
                <a:off x="5645089" y="3519488"/>
                <a:ext cx="554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05" name="Google Shape;105;p17"/>
              <p:cNvCxnSpPr/>
              <p:nvPr/>
            </p:nvCxnSpPr>
            <p:spPr>
              <a:xfrm>
                <a:off x="6373813" y="3516313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sp>
          <p:nvSpPr>
            <p:cNvPr id="106" name="Google Shape;106;p17"/>
            <p:cNvSpPr/>
            <p:nvPr/>
          </p:nvSpPr>
          <p:spPr>
            <a:xfrm>
              <a:off x="4724400" y="3607422"/>
              <a:ext cx="27432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500"/>
                <a:buFont typeface="Quattrocento Sans" panose="020B0502050000020003"/>
                <a:buNone/>
              </a:pPr>
              <a:r>
                <a:rPr lang="en-GB" sz="1500" b="0" i="0" u="none" strike="noStrike" cap="none">
                  <a:solidFill>
                    <a:srgbClr val="999999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Analytics</a:t>
              </a:r>
              <a:endParaRPr sz="1500" b="0" i="0" u="none" strike="noStrike" cap="none">
                <a:solidFill>
                  <a:srgbClr val="999999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</p:grpSp>
      <p:grpSp>
        <p:nvGrpSpPr>
          <p:cNvPr id="107" name="Google Shape;107;p17"/>
          <p:cNvGrpSpPr/>
          <p:nvPr/>
        </p:nvGrpSpPr>
        <p:grpSpPr>
          <a:xfrm>
            <a:off x="1583366" y="2027263"/>
            <a:ext cx="2057400" cy="966753"/>
            <a:chOff x="1905765" y="2703018"/>
            <a:chExt cx="2743200" cy="1289004"/>
          </a:xfrm>
        </p:grpSpPr>
        <p:grpSp>
          <p:nvGrpSpPr>
            <p:cNvPr id="108" name="Google Shape;108;p17"/>
            <p:cNvGrpSpPr/>
            <p:nvPr/>
          </p:nvGrpSpPr>
          <p:grpSpPr>
            <a:xfrm>
              <a:off x="2868202" y="2703018"/>
              <a:ext cx="918848" cy="739170"/>
              <a:chOff x="1981200" y="2863850"/>
              <a:chExt cx="1420825" cy="1142988"/>
            </a:xfrm>
          </p:grpSpPr>
          <p:cxnSp>
            <p:nvCxnSpPr>
              <p:cNvPr id="109" name="Google Shape;109;p17"/>
              <p:cNvCxnSpPr/>
              <p:nvPr/>
            </p:nvCxnSpPr>
            <p:spPr>
              <a:xfrm>
                <a:off x="2352675" y="2863850"/>
                <a:ext cx="0" cy="31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10" name="Google Shape;110;p17"/>
              <p:cNvCxnSpPr/>
              <p:nvPr/>
            </p:nvCxnSpPr>
            <p:spPr>
              <a:xfrm>
                <a:off x="2876550" y="2863850"/>
                <a:ext cx="0" cy="31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11" name="Google Shape;111;p17"/>
              <p:cNvCxnSpPr/>
              <p:nvPr/>
            </p:nvCxnSpPr>
            <p:spPr>
              <a:xfrm>
                <a:off x="3030538" y="2863850"/>
                <a:ext cx="0" cy="31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12" name="Google Shape;112;p17"/>
              <p:cNvCxnSpPr/>
              <p:nvPr/>
            </p:nvCxnSpPr>
            <p:spPr>
              <a:xfrm>
                <a:off x="2700338" y="3286125"/>
                <a:ext cx="0" cy="31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13" name="Google Shape;113;p17"/>
              <p:cNvCxnSpPr/>
              <p:nvPr/>
            </p:nvCxnSpPr>
            <p:spPr>
              <a:xfrm>
                <a:off x="2851150" y="3286125"/>
                <a:ext cx="0" cy="31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14" name="Google Shape;114;p17"/>
              <p:cNvCxnSpPr/>
              <p:nvPr/>
            </p:nvCxnSpPr>
            <p:spPr>
              <a:xfrm>
                <a:off x="3359150" y="3286125"/>
                <a:ext cx="0" cy="31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15" name="Google Shape;115;p17"/>
              <p:cNvCxnSpPr/>
              <p:nvPr/>
            </p:nvCxnSpPr>
            <p:spPr>
              <a:xfrm>
                <a:off x="2033588" y="3690938"/>
                <a:ext cx="0" cy="31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16;p17"/>
              <p:cNvCxnSpPr/>
              <p:nvPr/>
            </p:nvCxnSpPr>
            <p:spPr>
              <a:xfrm>
                <a:off x="2540000" y="3690938"/>
                <a:ext cx="0" cy="31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17" name="Google Shape;117;p17"/>
              <p:cNvCxnSpPr/>
              <p:nvPr/>
            </p:nvCxnSpPr>
            <p:spPr>
              <a:xfrm>
                <a:off x="3041650" y="3690938"/>
                <a:ext cx="0" cy="315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118" name="Google Shape;118;p17"/>
              <p:cNvSpPr/>
              <p:nvPr/>
            </p:nvSpPr>
            <p:spPr>
              <a:xfrm>
                <a:off x="1981200" y="2881313"/>
                <a:ext cx="217500" cy="281100"/>
              </a:xfrm>
              <a:prstGeom prst="ellipse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9" name="Google Shape;119;p17"/>
              <p:cNvSpPr/>
              <p:nvPr/>
            </p:nvSpPr>
            <p:spPr>
              <a:xfrm>
                <a:off x="1981200" y="3303588"/>
                <a:ext cx="217500" cy="281100"/>
              </a:xfrm>
              <a:prstGeom prst="ellipse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0" name="Google Shape;120;p17"/>
              <p:cNvSpPr/>
              <p:nvPr/>
            </p:nvSpPr>
            <p:spPr>
              <a:xfrm>
                <a:off x="2178050" y="3708400"/>
                <a:ext cx="217500" cy="281100"/>
              </a:xfrm>
              <a:prstGeom prst="ellipse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1" name="Google Shape;121;p17"/>
              <p:cNvSpPr/>
              <p:nvPr/>
            </p:nvSpPr>
            <p:spPr>
              <a:xfrm>
                <a:off x="2679700" y="3708400"/>
                <a:ext cx="217500" cy="281100"/>
              </a:xfrm>
              <a:prstGeom prst="ellipse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2" name="Google Shape;122;p17"/>
              <p:cNvSpPr/>
              <p:nvPr/>
            </p:nvSpPr>
            <p:spPr>
              <a:xfrm>
                <a:off x="3184525" y="3708400"/>
                <a:ext cx="217500" cy="281100"/>
              </a:xfrm>
              <a:prstGeom prst="ellipse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3" name="Google Shape;123;p17"/>
              <p:cNvSpPr/>
              <p:nvPr/>
            </p:nvSpPr>
            <p:spPr>
              <a:xfrm>
                <a:off x="2341563" y="3303588"/>
                <a:ext cx="217500" cy="281100"/>
              </a:xfrm>
              <a:prstGeom prst="ellipse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4" name="Google Shape;124;p17"/>
              <p:cNvSpPr/>
              <p:nvPr/>
            </p:nvSpPr>
            <p:spPr>
              <a:xfrm>
                <a:off x="2997200" y="3303588"/>
                <a:ext cx="217500" cy="281100"/>
              </a:xfrm>
              <a:prstGeom prst="ellipse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" name="Google Shape;125;p17"/>
              <p:cNvSpPr/>
              <p:nvPr/>
            </p:nvSpPr>
            <p:spPr>
              <a:xfrm>
                <a:off x="2505075" y="2881313"/>
                <a:ext cx="217500" cy="281100"/>
              </a:xfrm>
              <a:prstGeom prst="ellipse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" name="Google Shape;126;p17"/>
              <p:cNvSpPr/>
              <p:nvPr/>
            </p:nvSpPr>
            <p:spPr>
              <a:xfrm>
                <a:off x="3184525" y="2881313"/>
                <a:ext cx="217500" cy="281100"/>
              </a:xfrm>
              <a:prstGeom prst="ellipse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127" name="Google Shape;127;p17"/>
            <p:cNvSpPr/>
            <p:nvPr/>
          </p:nvSpPr>
          <p:spPr>
            <a:xfrm>
              <a:off x="1905765" y="3607422"/>
              <a:ext cx="27432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500"/>
                <a:buFont typeface="Quattrocento Sans" panose="020B0502050000020003"/>
                <a:buNone/>
              </a:pPr>
              <a:r>
                <a:rPr lang="en-GB" sz="1500" b="0" i="0" u="none" strike="noStrike" cap="none">
                  <a:solidFill>
                    <a:srgbClr val="999999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Data</a:t>
              </a:r>
              <a:endParaRPr sz="1500" b="0" i="0" u="none" strike="noStrike" cap="none">
                <a:solidFill>
                  <a:srgbClr val="999999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</p:grpSp>
      <p:grpSp>
        <p:nvGrpSpPr>
          <p:cNvPr id="128" name="Google Shape;128;p17"/>
          <p:cNvGrpSpPr/>
          <p:nvPr/>
        </p:nvGrpSpPr>
        <p:grpSpPr>
          <a:xfrm>
            <a:off x="3638498" y="2051404"/>
            <a:ext cx="2057400" cy="942462"/>
            <a:chOff x="7454445" y="2735406"/>
            <a:chExt cx="2743200" cy="1256616"/>
          </a:xfrm>
        </p:grpSpPr>
        <p:grpSp>
          <p:nvGrpSpPr>
            <p:cNvPr id="129" name="Google Shape;129;p17"/>
            <p:cNvGrpSpPr/>
            <p:nvPr/>
          </p:nvGrpSpPr>
          <p:grpSpPr>
            <a:xfrm>
              <a:off x="8237166" y="2735406"/>
              <a:ext cx="1178347" cy="674707"/>
              <a:chOff x="7094538" y="1609725"/>
              <a:chExt cx="3914774" cy="2241551"/>
            </a:xfrm>
          </p:grpSpPr>
          <p:sp>
            <p:nvSpPr>
              <p:cNvPr id="130" name="Google Shape;130;p17"/>
              <p:cNvSpPr/>
              <p:nvPr/>
            </p:nvSpPr>
            <p:spPr>
              <a:xfrm>
                <a:off x="7588251" y="3621088"/>
                <a:ext cx="10128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120000" extrusionOk="0">
                    <a:moveTo>
                      <a:pt x="638" y="0"/>
                    </a:moveTo>
                    <a:lnTo>
                      <a:pt x="0" y="0"/>
                    </a:lnTo>
                    <a:lnTo>
                      <a:pt x="638" y="0"/>
                    </a:lnTo>
                    <a:close/>
                  </a:path>
                </a:pathLst>
              </a:custGeom>
              <a:solidFill>
                <a:srgbClr val="74AA00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cxnSp>
            <p:nvCxnSpPr>
              <p:cNvPr id="131" name="Google Shape;131;p17"/>
              <p:cNvCxnSpPr/>
              <p:nvPr/>
            </p:nvCxnSpPr>
            <p:spPr>
              <a:xfrm rot="10800000">
                <a:off x="7588276" y="3621088"/>
                <a:ext cx="10128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2" name="Google Shape;132;p17"/>
              <p:cNvSpPr/>
              <p:nvPr/>
            </p:nvSpPr>
            <p:spPr>
              <a:xfrm>
                <a:off x="7094538" y="1609725"/>
                <a:ext cx="3914774" cy="2020889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606" extrusionOk="0">
                    <a:moveTo>
                      <a:pt x="678" y="606"/>
                    </a:moveTo>
                    <a:cubicBezTo>
                      <a:pt x="951" y="606"/>
                      <a:pt x="951" y="606"/>
                      <a:pt x="951" y="606"/>
                    </a:cubicBezTo>
                    <a:cubicBezTo>
                      <a:pt x="1075" y="606"/>
                      <a:pt x="1175" y="506"/>
                      <a:pt x="1175" y="382"/>
                    </a:cubicBezTo>
                    <a:cubicBezTo>
                      <a:pt x="1175" y="259"/>
                      <a:pt x="1075" y="159"/>
                      <a:pt x="951" y="159"/>
                    </a:cubicBezTo>
                    <a:cubicBezTo>
                      <a:pt x="886" y="159"/>
                      <a:pt x="828" y="186"/>
                      <a:pt x="787" y="230"/>
                    </a:cubicBezTo>
                    <a:cubicBezTo>
                      <a:pt x="756" y="98"/>
                      <a:pt x="638" y="0"/>
                      <a:pt x="497" y="0"/>
                    </a:cubicBezTo>
                    <a:cubicBezTo>
                      <a:pt x="337" y="0"/>
                      <a:pt x="207" y="125"/>
                      <a:pt x="199" y="282"/>
                    </a:cubicBezTo>
                    <a:cubicBezTo>
                      <a:pt x="187" y="280"/>
                      <a:pt x="176" y="279"/>
                      <a:pt x="164" y="279"/>
                    </a:cubicBezTo>
                    <a:cubicBezTo>
                      <a:pt x="74" y="279"/>
                      <a:pt x="0" y="352"/>
                      <a:pt x="0" y="442"/>
                    </a:cubicBezTo>
                    <a:cubicBezTo>
                      <a:pt x="0" y="533"/>
                      <a:pt x="74" y="606"/>
                      <a:pt x="164" y="606"/>
                    </a:cubicBezTo>
                    <a:cubicBezTo>
                      <a:pt x="165" y="606"/>
                      <a:pt x="166" y="606"/>
                      <a:pt x="167" y="606"/>
                    </a:cubicBezTo>
                    <a:cubicBezTo>
                      <a:pt x="167" y="606"/>
                      <a:pt x="167" y="606"/>
                      <a:pt x="167" y="606"/>
                    </a:cubicBezTo>
                    <a:cubicBezTo>
                      <a:pt x="471" y="606"/>
                      <a:pt x="471" y="606"/>
                      <a:pt x="471" y="606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" name="Google Shape;133;p17"/>
              <p:cNvSpPr/>
              <p:nvPr/>
            </p:nvSpPr>
            <p:spPr>
              <a:xfrm>
                <a:off x="8443913" y="3414713"/>
                <a:ext cx="219075" cy="436563"/>
              </a:xfrm>
              <a:custGeom>
                <a:avLst/>
                <a:gdLst/>
                <a:ahLst/>
                <a:cxnLst/>
                <a:rect l="l" t="t" r="r" b="b"/>
                <a:pathLst>
                  <a:path w="138" h="275" extrusionOk="0">
                    <a:moveTo>
                      <a:pt x="0" y="275"/>
                    </a:moveTo>
                    <a:lnTo>
                      <a:pt x="138" y="136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" name="Google Shape;134;p17"/>
              <p:cNvSpPr/>
              <p:nvPr/>
            </p:nvSpPr>
            <p:spPr>
              <a:xfrm>
                <a:off x="9353551" y="3414713"/>
                <a:ext cx="219075" cy="436563"/>
              </a:xfrm>
              <a:custGeom>
                <a:avLst/>
                <a:gdLst/>
                <a:ahLst/>
                <a:cxnLst/>
                <a:rect l="l" t="t" r="r" b="b"/>
                <a:pathLst>
                  <a:path w="138" h="275" extrusionOk="0">
                    <a:moveTo>
                      <a:pt x="138" y="275"/>
                    </a:moveTo>
                    <a:lnTo>
                      <a:pt x="0" y="136"/>
                    </a:lnTo>
                    <a:lnTo>
                      <a:pt x="138" y="0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135" name="Google Shape;135;p17"/>
            <p:cNvSpPr/>
            <p:nvPr/>
          </p:nvSpPr>
          <p:spPr>
            <a:xfrm>
              <a:off x="7454445" y="3607422"/>
              <a:ext cx="27432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500"/>
                <a:buFont typeface="Quattrocento Sans" panose="020B0502050000020003"/>
                <a:buNone/>
              </a:pPr>
              <a:r>
                <a:rPr lang="en-GB" sz="1500" b="0" i="0" u="none" strike="noStrike" cap="none">
                  <a:solidFill>
                    <a:srgbClr val="999999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Cloud</a:t>
              </a:r>
              <a:endParaRPr sz="1500" b="0" i="0" u="none" strike="noStrike" cap="none">
                <a:solidFill>
                  <a:srgbClr val="999999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</p:grpSp>
      <p:sp>
        <p:nvSpPr>
          <p:cNvPr id="136" name="Google Shape;136;p17"/>
          <p:cNvSpPr txBox="1"/>
          <p:nvPr/>
        </p:nvSpPr>
        <p:spPr>
          <a:xfrm>
            <a:off x="2222221" y="731829"/>
            <a:ext cx="4699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525" tIns="67200" rIns="107525" bIns="672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500"/>
              <a:buFont typeface="Quattrocento Sans" panose="020B0502050000020003"/>
              <a:buNone/>
            </a:pPr>
            <a:r>
              <a:rPr lang="en-GB" sz="3500" b="1" u="none" cap="none">
                <a:solidFill>
                  <a:srgbClr val="00B0F0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Digital Transformation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 Data - Karakteristik</a:t>
            </a:r>
            <a:endParaRPr lang="en-GB"/>
          </a:p>
        </p:txBody>
      </p:sp>
      <p:sp>
        <p:nvSpPr>
          <p:cNvPr id="148" name="Google Shape;148;p19"/>
          <p:cNvSpPr txBox="1"/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GB"/>
              <a:t>Kumpulan data yang dijumlahkan jadi besar</a:t>
            </a:r>
            <a:endParaRPr lang="en-GB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GB"/>
              <a:t>Kumpulan data berukuran besar</a:t>
            </a:r>
            <a:endParaRPr lang="en-GB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GB"/>
              <a:t>Data berbagai jenis tipe dan variasi</a:t>
            </a:r>
            <a:endParaRPr lang="en-GB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GB"/>
              <a:t>Data yang dihasilkan secara real time atau batch</a:t>
            </a:r>
            <a:endParaRPr lang="en-GB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GB"/>
              <a:t>Data yang memiliki sifat tertentu (rahasia, dan lainnya)</a:t>
            </a:r>
            <a:endParaRPr lang="en-GB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GB"/>
              <a:t>Data bernilai di masa depan</a:t>
            </a:r>
            <a:endParaRPr lang="en-GB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GB"/>
              <a:t>Data yang dapat bertaut satu sama lain</a:t>
            </a:r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Tantangan #1</a:t>
            </a:r>
            <a:endParaRPr lang="en-GB"/>
          </a:p>
        </p:txBody>
      </p:sp>
      <p:sp>
        <p:nvSpPr>
          <p:cNvPr id="154" name="Google Shape;154;p20"/>
          <p:cNvSpPr txBox="1"/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Lakukan langkah sebagai berikut:</a:t>
            </a:r>
            <a:endParaRPr lang="en-GB"/>
          </a:p>
          <a:p>
            <a:pPr marL="1828800" lvl="0" indent="-361950" algn="l" rtl="0">
              <a:spcBef>
                <a:spcPts val="1600"/>
              </a:spcBef>
              <a:spcAft>
                <a:spcPts val="0"/>
              </a:spcAft>
              <a:buSzPts val="2100"/>
              <a:buAutoNum type="arabicPeriod"/>
            </a:pPr>
            <a:r>
              <a:rPr lang="en-GB"/>
              <a:t>Buka Google search</a:t>
            </a:r>
            <a:endParaRPr lang="en-GB"/>
          </a:p>
          <a:p>
            <a:pPr marL="18288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/>
              <a:t>Ketikan nama Anda</a:t>
            </a:r>
            <a:endParaRPr lang="en-GB"/>
          </a:p>
          <a:p>
            <a:pPr marL="18288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/>
              <a:t>Pilih antara Semua/All, Video, Images, ….</a:t>
            </a:r>
            <a:endParaRPr lang="en-GB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6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4599674" cy="25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391911" y="152400"/>
            <a:ext cx="4599687" cy="25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4800" y="2607545"/>
            <a:ext cx="4239501" cy="2383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96700" y="2607545"/>
            <a:ext cx="4239501" cy="238355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2833700" y="2440775"/>
            <a:ext cx="68580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0000"/>
                </a:solidFill>
              </a:rPr>
              <a:t>Big Data kah ?</a:t>
            </a:r>
            <a:endParaRPr sz="4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045375"/>
            <a:ext cx="8839199" cy="364228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 txBox="1"/>
          <p:nvPr/>
        </p:nvSpPr>
        <p:spPr>
          <a:xfrm>
            <a:off x="345275" y="500075"/>
            <a:ext cx="68580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Tradisional vs Big Data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38325" y="223825"/>
            <a:ext cx="5773451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595325" y="511975"/>
            <a:ext cx="68580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Tipe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Sumber Data</a:t>
            </a:r>
            <a:endParaRPr lang="en-GB"/>
          </a:p>
        </p:txBody>
      </p:sp>
      <p:sp>
        <p:nvSpPr>
          <p:cNvPr id="263" name="Google Shape;263;p3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Data Primer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Dataset : data yang telah disiapkan terlebih dahulu untuk tujuan tertentu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Misalnya : ada di portal open data, sharing data</a:t>
            </a:r>
            <a:endParaRPr lang="en-GB"/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2201375"/>
            <a:ext cx="5357800" cy="30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72000" y="2201375"/>
            <a:ext cx="4581526" cy="30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991</Words>
  <Application>WPS Presentation</Application>
  <PresentationFormat/>
  <Paragraphs>66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SimSun</vt:lpstr>
      <vt:lpstr>Wingdings</vt:lpstr>
      <vt:lpstr>Arial</vt:lpstr>
      <vt:lpstr>Calibri</vt:lpstr>
      <vt:lpstr>Century Gothic</vt:lpstr>
      <vt:lpstr>Noto Sans Symbols</vt:lpstr>
      <vt:lpstr>Quattrocento Sans</vt:lpstr>
      <vt:lpstr>Microsoft YaHei</vt:lpstr>
      <vt:lpstr/>
      <vt:lpstr>Arial Unicode MS</vt:lpstr>
      <vt:lpstr>Segoe Print</vt:lpstr>
      <vt:lpstr>Simple Light</vt:lpstr>
      <vt:lpstr>Big Data Environment</vt:lpstr>
      <vt:lpstr>PowerPoint 演示文稿</vt:lpstr>
      <vt:lpstr>PowerPoint 演示文稿</vt:lpstr>
      <vt:lpstr>Big Data - Karakteristik</vt:lpstr>
      <vt:lpstr>Tantangan #1</vt:lpstr>
      <vt:lpstr>PowerPoint 演示文稿</vt:lpstr>
      <vt:lpstr>PowerPoint 演示文稿</vt:lpstr>
      <vt:lpstr>PowerPoint 演示文稿</vt:lpstr>
      <vt:lpstr>Sumber Data</vt:lpstr>
      <vt:lpstr>PowerPoint 演示文稿</vt:lpstr>
      <vt:lpstr>Bentuk Data</vt:lpstr>
      <vt:lpstr>Big Data Technology</vt:lpstr>
      <vt:lpstr>Big Data Architecture</vt:lpstr>
      <vt:lpstr>Big Data Flow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Environment</dc:title>
  <dc:creator/>
  <cp:lastModifiedBy>sucilaladhanis</cp:lastModifiedBy>
  <cp:revision>1</cp:revision>
  <dcterms:created xsi:type="dcterms:W3CDTF">2018-10-15T14:50:56Z</dcterms:created>
  <dcterms:modified xsi:type="dcterms:W3CDTF">2018-10-15T14:50:58Z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1033-10.2.0.7516</vt:lpwstr>
  </property>
</Properties>
</file>